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4"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41" d="100"/>
          <a:sy n="41" d="100"/>
        </p:scale>
        <p:origin x="44" y="7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a16="http://schemas.microsoft.com/office/drawing/2014/main"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a16="http://schemas.microsoft.com/office/drawing/2014/main"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a16="http://schemas.microsoft.com/office/drawing/2014/main"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a16="http://schemas.microsoft.com/office/drawing/2014/main"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a16="http://schemas.microsoft.com/office/drawing/2014/main"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a16="http://schemas.microsoft.com/office/drawing/2014/main"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a16="http://schemas.microsoft.com/office/drawing/2014/main"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a16="http://schemas.microsoft.com/office/drawing/2014/main"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a16="http://schemas.microsoft.com/office/drawing/2014/main"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a16="http://schemas.microsoft.com/office/drawing/2014/main"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a16="http://schemas.microsoft.com/office/drawing/2014/main"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a16="http://schemas.microsoft.com/office/drawing/2014/main"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a16="http://schemas.microsoft.com/office/drawing/2014/main"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a16="http://schemas.microsoft.com/office/drawing/2014/main"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a16="http://schemas.microsoft.com/office/drawing/2014/main"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a16="http://schemas.microsoft.com/office/drawing/2014/main"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a16="http://schemas.microsoft.com/office/drawing/2014/main" id="{92EC1897-527E-823D-143D-018E67FB49B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CE1402-95C3-1BA6-2EC4-C2C7E6F23217}"/>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19AC1D6-B5C6-4154-857D-552AAB1E2633}"/>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36B066D4-9BED-290C-E1EC-03A0429B2DAF}"/>
              </a:ext>
            </a:extLst>
          </p:cNvPr>
          <p:cNvSpPr>
            <a:spLocks noGrp="1"/>
          </p:cNvSpPr>
          <p:nvPr>
            <p:ph idx="1"/>
          </p:nvPr>
        </p:nvSpPr>
        <p:spPr>
          <a:xfrm>
            <a:off x="645468" y="1363485"/>
            <a:ext cx="10865776" cy="481347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E0A19C-FAE5-C3C3-0876-C4F28E63741C}"/>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a16="http://schemas.microsoft.com/office/drawing/2014/main"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a16="http://schemas.microsoft.com/office/drawing/2014/main"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a16="http://schemas.microsoft.com/office/drawing/2014/main"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a16="http://schemas.microsoft.com/office/drawing/2014/main" id="{70EBE135-B38D-35BE-429A-69ADCC2BBB36}"/>
              </a:ext>
            </a:extLst>
          </p:cNvPr>
          <p:cNvSpPr txBox="1">
            <a:spLocks/>
          </p:cNvSpPr>
          <p:nvPr userDrawn="1"/>
        </p:nvSpPr>
        <p:spPr>
          <a:xfrm>
            <a:off x="761439" y="141480"/>
            <a:ext cx="7122929"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a:solidFill>
                  <a:schemeClr val="tx1"/>
                </a:solidFill>
              </a:rPr>
              <a:t>模块二  </a:t>
            </a:r>
            <a:r>
              <a:rPr lang="zh-CN" altLang="en-US" dirty="0" smtClean="0">
                <a:solidFill>
                  <a:schemeClr val="tx1"/>
                </a:solidFill>
              </a:rPr>
              <a:t>课题</a:t>
            </a:r>
            <a:r>
              <a:rPr lang="en-US" altLang="zh-CN" dirty="0" smtClean="0">
                <a:solidFill>
                  <a:schemeClr val="tx1"/>
                </a:solidFill>
              </a:rPr>
              <a:t>4  </a:t>
            </a:r>
            <a:r>
              <a:rPr lang="zh-CN" altLang="en-US" dirty="0" smtClean="0">
                <a:solidFill>
                  <a:schemeClr val="tx1"/>
                </a:solidFill>
              </a:rPr>
              <a:t>支架零件的测绘与造型</a:t>
            </a:r>
            <a:endParaRPr lang="zh-CN" altLang="en-US" dirty="0">
              <a:solidFill>
                <a:schemeClr val="tx1"/>
              </a:solidFill>
            </a:endParaRPr>
          </a:p>
          <a:p>
            <a:endParaRPr lang="zh-CN" altLang="en-US" dirty="0">
              <a:solidFill>
                <a:schemeClr val="tx1"/>
              </a:solidFill>
            </a:endParaRPr>
          </a:p>
        </p:txBody>
      </p:sp>
      <p:cxnSp>
        <p:nvCxnSpPr>
          <p:cNvPr id="21" name="直接连接符 20">
            <a:extLst>
              <a:ext uri="{FF2B5EF4-FFF2-40B4-BE49-F238E27FC236}">
                <a16:creationId xmlns:a16="http://schemas.microsoft.com/office/drawing/2014/main"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id="{6BB8CC7A-0486-7AD1-C32B-4E4CD149AF6B}"/>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9927C5E-DD42-51F4-1BAA-B7C225B4AF0C}"/>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1E35161-21C5-ACE7-ECC3-A8F34D628EBB}"/>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E8781D3-79F9-042C-5B4D-D55EA983A763}"/>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6" name="页脚占位符 5">
            <a:extLst>
              <a:ext uri="{FF2B5EF4-FFF2-40B4-BE49-F238E27FC236}">
                <a16:creationId xmlns:a16="http://schemas.microsoft.com/office/drawing/2014/main"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27B359C-A507-963A-3533-2CA9DB83A90D}"/>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8" name="页脚占位符 7">
            <a:extLst>
              <a:ext uri="{FF2B5EF4-FFF2-40B4-BE49-F238E27FC236}">
                <a16:creationId xmlns:a16="http://schemas.microsoft.com/office/drawing/2014/main"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A3393AE-33B1-F51F-DEA5-7755F51BA9F1}"/>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4" name="页脚占位符 3">
            <a:extLst>
              <a:ext uri="{FF2B5EF4-FFF2-40B4-BE49-F238E27FC236}">
                <a16:creationId xmlns:a16="http://schemas.microsoft.com/office/drawing/2014/main"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40B996C-55F0-C55F-D9A0-C8E509009028}"/>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6" name="页脚占位符 5">
            <a:extLst>
              <a:ext uri="{FF2B5EF4-FFF2-40B4-BE49-F238E27FC236}">
                <a16:creationId xmlns:a16="http://schemas.microsoft.com/office/drawing/2014/main"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333BFFA-D0C1-75A4-2729-ED29DF792891}"/>
              </a:ext>
            </a:extLst>
          </p:cNvPr>
          <p:cNvSpPr>
            <a:spLocks noGrp="1"/>
          </p:cNvSpPr>
          <p:nvPr>
            <p:ph type="dt" sz="half" idx="10"/>
          </p:nvPr>
        </p:nvSpPr>
        <p:spPr/>
        <p:txBody>
          <a:bodyPr/>
          <a:lstStyle/>
          <a:p>
            <a:fld id="{61F5B228-E2BF-45DF-AB45-44C26D0A4837}" type="datetimeFigureOut">
              <a:rPr lang="zh-CN" altLang="en-US" smtClean="0"/>
              <a:t>2022/9/11</a:t>
            </a:fld>
            <a:endParaRPr lang="zh-CN" altLang="en-US"/>
          </a:p>
        </p:txBody>
      </p:sp>
      <p:sp>
        <p:nvSpPr>
          <p:cNvPr id="6" name="页脚占位符 5">
            <a:extLst>
              <a:ext uri="{FF2B5EF4-FFF2-40B4-BE49-F238E27FC236}">
                <a16:creationId xmlns:a16="http://schemas.microsoft.com/office/drawing/2014/main"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2022/9/11</a:t>
            </a:fld>
            <a:endParaRPr lang="zh-CN" altLang="en-US"/>
          </a:p>
        </p:txBody>
      </p:sp>
      <p:sp>
        <p:nvSpPr>
          <p:cNvPr id="5" name="页脚占位符 4">
            <a:extLst>
              <a:ext uri="{FF2B5EF4-FFF2-40B4-BE49-F238E27FC236}">
                <a16:creationId xmlns:a16="http://schemas.microsoft.com/office/drawing/2014/main"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id="{B57BCCAA-5143-E88F-0A35-60734B2E80AD}"/>
              </a:ext>
            </a:extLst>
          </p:cNvPr>
          <p:cNvSpPr/>
          <p:nvPr/>
        </p:nvSpPr>
        <p:spPr>
          <a:xfrm>
            <a:off x="4869791" y="3863269"/>
            <a:ext cx="6023101"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3200" dirty="0" smtClean="0">
                <a:solidFill>
                  <a:schemeClr val="bg1"/>
                </a:solidFill>
                <a:latin typeface="微软雅黑" pitchFamily="34" charset="-122"/>
                <a:ea typeface="微软雅黑" pitchFamily="34" charset="-122"/>
              </a:rPr>
              <a:t>模块四  支架</a:t>
            </a:r>
            <a:r>
              <a:rPr lang="zh-CN" altLang="en-US" sz="3200" dirty="0">
                <a:solidFill>
                  <a:schemeClr val="bg1"/>
                </a:solidFill>
                <a:latin typeface="微软雅黑" pitchFamily="34" charset="-122"/>
                <a:ea typeface="微软雅黑" pitchFamily="34" charset="-122"/>
              </a:rPr>
              <a:t>零件的测绘与造型</a:t>
            </a: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四、支架类零件的材料和技术要求</a:t>
            </a:r>
          </a:p>
        </p:txBody>
      </p:sp>
      <p:sp>
        <p:nvSpPr>
          <p:cNvPr id="3" name="内容占位符 2"/>
          <p:cNvSpPr>
            <a:spLocks noGrp="1"/>
          </p:cNvSpPr>
          <p:nvPr>
            <p:ph idx="1"/>
          </p:nvPr>
        </p:nvSpPr>
        <p:spPr>
          <a:xfrm>
            <a:off x="540537" y="1203365"/>
            <a:ext cx="10865776" cy="4732740"/>
          </a:xfrm>
        </p:spPr>
        <p:txBody>
          <a:bodyPr>
            <a:normAutofit/>
          </a:bodyPr>
          <a:lstStyle/>
          <a:p>
            <a:pPr>
              <a:lnSpc>
                <a:spcPct val="150000"/>
              </a:lnSpc>
            </a:pPr>
            <a:r>
              <a:rPr lang="zh-CN" altLang="en-US" dirty="0">
                <a:latin typeface="+mn-ea"/>
              </a:rPr>
              <a:t>（</a:t>
            </a:r>
            <a:r>
              <a:rPr lang="en-US" altLang="zh-CN" dirty="0">
                <a:latin typeface="+mn-ea"/>
              </a:rPr>
              <a:t>3</a:t>
            </a:r>
            <a:r>
              <a:rPr lang="zh-CN" altLang="en-US" dirty="0">
                <a:latin typeface="+mn-ea"/>
              </a:rPr>
              <a:t>）定位平面应给定表面粗槌度值和几何公差。表面粗糙度一般取</a:t>
            </a:r>
            <a:r>
              <a:rPr lang="en-US" altLang="zh-CN" dirty="0">
                <a:latin typeface="+mn-ea"/>
              </a:rPr>
              <a:t>Ra6.3μm</a:t>
            </a:r>
            <a:r>
              <a:rPr lang="zh-CN" altLang="en-US" dirty="0">
                <a:latin typeface="+mn-ea"/>
              </a:rPr>
              <a:t>，几何公差有对支承平面的垂直度公差或平行度公差，对支承孔或轴的轴线的端面圆跳动公差或垂直度公差等。</a:t>
            </a:r>
          </a:p>
          <a:p>
            <a:pPr>
              <a:lnSpc>
                <a:spcPct val="150000"/>
              </a:lnSpc>
            </a:pPr>
            <a:r>
              <a:rPr lang="zh-CN" altLang="en-US" dirty="0">
                <a:latin typeface="+mn-ea"/>
              </a:rPr>
              <a:t>（</a:t>
            </a:r>
            <a:r>
              <a:rPr lang="en-US" altLang="zh-CN" dirty="0">
                <a:latin typeface="+mn-ea"/>
              </a:rPr>
              <a:t>4</a:t>
            </a:r>
            <a:r>
              <a:rPr lang="zh-CN" altLang="en-US" dirty="0">
                <a:latin typeface="+mn-ea"/>
              </a:rPr>
              <a:t>）支架类零件工作部分的结构形状比较多样，常见的有孔、圆柱、圆弧、平面等，有些甚至是曲面或奇特形状结构。这类零件的支承孔应按配合要求标注尺寸，工作部分也应按配合要求标注尺寸</a:t>
            </a:r>
            <a:r>
              <a:rPr lang="zh-CN" altLang="en-US" dirty="0" smtClean="0">
                <a:latin typeface="+mn-ea"/>
              </a:rPr>
              <a:t>。</a:t>
            </a:r>
            <a:endParaRPr lang="zh-CN" altLang="en-US" dirty="0">
              <a:latin typeface="+mn-ea"/>
            </a:endParaRPr>
          </a:p>
          <a:p>
            <a:pPr>
              <a:lnSpc>
                <a:spcPct val="150000"/>
              </a:lnSpc>
            </a:pPr>
            <a:r>
              <a:rPr lang="zh-CN" altLang="en-US" dirty="0">
                <a:latin typeface="+mn-ea"/>
              </a:rPr>
              <a:t>（</a:t>
            </a:r>
            <a:r>
              <a:rPr lang="en-US" altLang="zh-CN" dirty="0">
                <a:latin typeface="+mn-ea"/>
              </a:rPr>
              <a:t>5</a:t>
            </a:r>
            <a:r>
              <a:rPr lang="zh-CN" altLang="en-US" dirty="0">
                <a:latin typeface="+mn-ea"/>
              </a:rPr>
              <a:t>）支架类零件常用毛坯为铸件或锻件。铸件一般应进行时效处理，锻件应进行正火或退火热处理。毛坯不应有砂眼、缩孔等缺陷，应按规定标注出铸（锻）造圆角和斜度。根据使用要求提出必须的最终热处理方法、所要达到的硬度及其他要求。</a:t>
            </a:r>
          </a:p>
          <a:p>
            <a:pPr>
              <a:lnSpc>
                <a:spcPct val="150000"/>
              </a:lnSpc>
            </a:pPr>
            <a:r>
              <a:rPr lang="zh-CN" altLang="en-US" dirty="0">
                <a:latin typeface="+mn-ea"/>
              </a:rPr>
              <a:t>（</a:t>
            </a:r>
            <a:r>
              <a:rPr lang="en-US" altLang="zh-CN" dirty="0">
                <a:latin typeface="+mn-ea"/>
              </a:rPr>
              <a:t>6</a:t>
            </a:r>
            <a:r>
              <a:rPr lang="zh-CN" altLang="en-US" dirty="0">
                <a:latin typeface="+mn-ea"/>
              </a:rPr>
              <a:t>）其他技术要求，如毛坯面涂漆、无损探伤检验等。</a:t>
            </a:r>
          </a:p>
          <a:p>
            <a:endParaRPr lang="zh-CN" altLang="en-US" dirty="0"/>
          </a:p>
        </p:txBody>
      </p:sp>
    </p:spTree>
    <p:extLst>
      <p:ext uri="{BB962C8B-B14F-4D97-AF65-F5344CB8AC3E}">
        <p14:creationId xmlns:p14="http://schemas.microsoft.com/office/powerpoint/2010/main" val="1760627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五、支架类零件的测绘要点</a:t>
            </a:r>
          </a:p>
        </p:txBody>
      </p:sp>
      <p:sp>
        <p:nvSpPr>
          <p:cNvPr id="3" name="内容占位符 2"/>
          <p:cNvSpPr>
            <a:spLocks noGrp="1"/>
          </p:cNvSpPr>
          <p:nvPr>
            <p:ph idx="1"/>
          </p:nvPr>
        </p:nvSpPr>
        <p:spPr/>
        <p:txBody>
          <a:bodyPr/>
          <a:lstStyle/>
          <a:p>
            <a:pPr>
              <a:lnSpc>
                <a:spcPct val="150000"/>
              </a:lnSpc>
            </a:pPr>
            <a:r>
              <a:rPr lang="zh-CN" altLang="en-US" dirty="0">
                <a:latin typeface="+mn-ea"/>
              </a:rPr>
              <a:t>（</a:t>
            </a:r>
            <a:r>
              <a:rPr lang="en-US" altLang="zh-CN" dirty="0">
                <a:latin typeface="+mn-ea"/>
              </a:rPr>
              <a:t>1</a:t>
            </a:r>
            <a:r>
              <a:rPr lang="zh-CN" altLang="en-US" dirty="0">
                <a:latin typeface="+mn-ea"/>
              </a:rPr>
              <a:t>）了解支架类零件的功能、结构、工作原理。了解零件在部件或机器中的安装位置，与相关零件及周围零件之间的相对位置。</a:t>
            </a:r>
          </a:p>
          <a:p>
            <a:pPr>
              <a:lnSpc>
                <a:spcPct val="150000"/>
              </a:lnSpc>
            </a:pPr>
            <a:r>
              <a:rPr lang="zh-CN" altLang="en-US" dirty="0">
                <a:latin typeface="+mn-ea"/>
              </a:rPr>
              <a:t>（</a:t>
            </a:r>
            <a:r>
              <a:rPr lang="en-US" altLang="zh-CN" dirty="0">
                <a:latin typeface="+mn-ea"/>
              </a:rPr>
              <a:t>2</a:t>
            </a:r>
            <a:r>
              <a:rPr lang="zh-CN" altLang="en-US" dirty="0">
                <a:latin typeface="+mn-ea"/>
              </a:rPr>
              <a:t>）支架类零件的支承部分和工作部分的结构尺寸和相对位置决定零件的工作性能，应认真测绘，尽可能达到零件的原始设计形状和尺寸。</a:t>
            </a:r>
          </a:p>
          <a:p>
            <a:pPr>
              <a:lnSpc>
                <a:spcPct val="150000"/>
              </a:lnSpc>
            </a:pPr>
            <a:r>
              <a:rPr lang="zh-CN" altLang="en-US" dirty="0">
                <a:latin typeface="+mn-ea"/>
              </a:rPr>
              <a:t>（</a:t>
            </a:r>
            <a:r>
              <a:rPr lang="en-US" altLang="zh-CN" dirty="0">
                <a:latin typeface="+mn-ea"/>
              </a:rPr>
              <a:t>3</a:t>
            </a:r>
            <a:r>
              <a:rPr lang="zh-CN" altLang="en-US" dirty="0">
                <a:latin typeface="+mn-ea"/>
              </a:rPr>
              <a:t>）对于已标准化的支架类零件，如滚动轴承座等，测绘时应与标准对照，尽量取标准化的结构尺寸。</a:t>
            </a:r>
          </a:p>
          <a:p>
            <a:pPr>
              <a:lnSpc>
                <a:spcPct val="150000"/>
              </a:lnSpc>
            </a:pPr>
            <a:r>
              <a:rPr lang="zh-CN" altLang="en-US" dirty="0">
                <a:latin typeface="+mn-ea"/>
              </a:rPr>
              <a:t>（</a:t>
            </a:r>
            <a:r>
              <a:rPr lang="en-US" altLang="zh-CN" dirty="0">
                <a:latin typeface="+mn-ea"/>
              </a:rPr>
              <a:t>4</a:t>
            </a:r>
            <a:r>
              <a:rPr lang="zh-CN" altLang="en-US" dirty="0">
                <a:latin typeface="+mn-ea"/>
              </a:rPr>
              <a:t>）对于连接部分，在不影响强度、刚度和使用性能的前提下，可进行合理修整。</a:t>
            </a:r>
          </a:p>
          <a:p>
            <a:pPr>
              <a:lnSpc>
                <a:spcPct val="150000"/>
              </a:lnSpc>
            </a:pPr>
            <a:endParaRPr lang="zh-CN" altLang="en-US" dirty="0">
              <a:latin typeface="+mn-ea"/>
            </a:endParaRPr>
          </a:p>
        </p:txBody>
      </p:sp>
    </p:spTree>
    <p:extLst>
      <p:ext uri="{BB962C8B-B14F-4D97-AF65-F5344CB8AC3E}">
        <p14:creationId xmlns:p14="http://schemas.microsoft.com/office/powerpoint/2010/main" val="3556897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任务实施</a:t>
            </a:r>
          </a:p>
        </p:txBody>
      </p:sp>
      <p:sp>
        <p:nvSpPr>
          <p:cNvPr id="3" name="内容占位符 2"/>
          <p:cNvSpPr>
            <a:spLocks noGrp="1"/>
          </p:cNvSpPr>
          <p:nvPr>
            <p:ph idx="1"/>
          </p:nvPr>
        </p:nvSpPr>
        <p:spPr>
          <a:xfrm>
            <a:off x="645468" y="1363485"/>
            <a:ext cx="5335607" cy="855059"/>
          </a:xfrm>
        </p:spPr>
        <p:txBody>
          <a:bodyPr/>
          <a:lstStyle/>
          <a:p>
            <a:r>
              <a:rPr lang="zh-CN" altLang="en-US" dirty="0">
                <a:latin typeface="+mn-ea"/>
              </a:rPr>
              <a:t>下面以连杆为例介绍支架类零件的测绘步骤。</a:t>
            </a:r>
          </a:p>
          <a:p>
            <a:r>
              <a:rPr lang="zh-CN" altLang="en-US" dirty="0">
                <a:latin typeface="+mn-ea"/>
              </a:rPr>
              <a:t>（</a:t>
            </a:r>
            <a:r>
              <a:rPr lang="en-US" altLang="zh-CN" dirty="0">
                <a:latin typeface="+mn-ea"/>
              </a:rPr>
              <a:t>1</a:t>
            </a:r>
            <a:r>
              <a:rPr lang="zh-CN" altLang="en-US" dirty="0">
                <a:latin typeface="+mn-ea"/>
              </a:rPr>
              <a:t>）徒手绘制图框和标题栏</a:t>
            </a:r>
            <a:r>
              <a:rPr lang="zh-CN" altLang="en-US" dirty="0" smtClean="0">
                <a:latin typeface="+mn-ea"/>
              </a:rPr>
              <a:t>。</a:t>
            </a:r>
            <a:endParaRPr lang="zh-CN" altLang="en-US" dirty="0">
              <a:latin typeface="+mn-ea"/>
            </a:endParaRPr>
          </a:p>
        </p:txBody>
      </p:sp>
      <p:pic>
        <p:nvPicPr>
          <p:cNvPr id="5122"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3271" y="2218543"/>
            <a:ext cx="6049348" cy="392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7960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任务实施</a:t>
            </a:r>
          </a:p>
        </p:txBody>
      </p:sp>
      <p:sp>
        <p:nvSpPr>
          <p:cNvPr id="3" name="内容占位符 2"/>
          <p:cNvSpPr>
            <a:spLocks noGrp="1"/>
          </p:cNvSpPr>
          <p:nvPr>
            <p:ph idx="1"/>
          </p:nvPr>
        </p:nvSpPr>
        <p:spPr>
          <a:xfrm>
            <a:off x="645468" y="1203364"/>
            <a:ext cx="3632064" cy="4825477"/>
          </a:xfrm>
        </p:spPr>
        <p:txBody>
          <a:bodyPr>
            <a:noAutofit/>
          </a:bodyPr>
          <a:lstStyle/>
          <a:p>
            <a:pPr>
              <a:lnSpc>
                <a:spcPct val="150000"/>
              </a:lnSpc>
              <a:spcBef>
                <a:spcPts val="0"/>
              </a:spcBef>
            </a:pPr>
            <a:r>
              <a:rPr lang="zh-CN" altLang="en-US" dirty="0">
                <a:latin typeface="+mn-ea"/>
              </a:rPr>
              <a:t>下面以连杆为例介绍支架类零件的测绘步骤。</a:t>
            </a:r>
          </a:p>
          <a:p>
            <a:pPr>
              <a:lnSpc>
                <a:spcPct val="150000"/>
              </a:lnSpc>
              <a:spcBef>
                <a:spcPts val="0"/>
              </a:spcBef>
            </a:pPr>
            <a:r>
              <a:rPr lang="zh-CN" altLang="en-US" dirty="0">
                <a:latin typeface="+mn-ea"/>
              </a:rPr>
              <a:t>（</a:t>
            </a:r>
            <a:r>
              <a:rPr lang="en-US" altLang="zh-CN" dirty="0">
                <a:latin typeface="+mn-ea"/>
              </a:rPr>
              <a:t>2</a:t>
            </a:r>
            <a:r>
              <a:rPr lang="zh-CN" altLang="en-US" dirty="0">
                <a:latin typeface="+mn-ea"/>
              </a:rPr>
              <a:t>）根据前面对支架类零件的结构分析和工艺分析，绘制支架零件的视图表达草图。在图纸上选定各视图的位置，画出主、左视图的对称中心线和作图基准线。布置视图时，要注意在各视图间留有标注尺寸的</a:t>
            </a:r>
            <a:r>
              <a:rPr lang="zh-CN" altLang="en-US" dirty="0" smtClean="0">
                <a:latin typeface="+mn-ea"/>
              </a:rPr>
              <a:t>位置。</a:t>
            </a:r>
            <a:endParaRPr lang="zh-CN" altLang="en-US" dirty="0">
              <a:latin typeface="+mn-ea"/>
            </a:endParaRPr>
          </a:p>
        </p:txBody>
      </p:sp>
      <p:pic>
        <p:nvPicPr>
          <p:cNvPr id="6146" name="Picture 2" descr="图2-4-7"/>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804684" y="1203365"/>
            <a:ext cx="7082820" cy="502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8878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任务实施</a:t>
            </a:r>
          </a:p>
        </p:txBody>
      </p:sp>
      <p:sp>
        <p:nvSpPr>
          <p:cNvPr id="3" name="内容占位符 2"/>
          <p:cNvSpPr>
            <a:spLocks noGrp="1"/>
          </p:cNvSpPr>
          <p:nvPr>
            <p:ph idx="1"/>
          </p:nvPr>
        </p:nvSpPr>
        <p:spPr>
          <a:xfrm>
            <a:off x="459489" y="1401653"/>
            <a:ext cx="4004024" cy="4159049"/>
          </a:xfrm>
        </p:spPr>
        <p:txBody>
          <a:bodyPr>
            <a:noAutofit/>
          </a:bodyPr>
          <a:lstStyle/>
          <a:p>
            <a:pPr>
              <a:lnSpc>
                <a:spcPct val="150000"/>
              </a:lnSpc>
              <a:spcBef>
                <a:spcPts val="0"/>
              </a:spcBef>
            </a:pPr>
            <a:r>
              <a:rPr lang="zh-CN" altLang="en-US" dirty="0">
                <a:latin typeface="+mn-ea"/>
              </a:rPr>
              <a:t>下面以连杆为例介绍支架类零件的测绘步骤。</a:t>
            </a:r>
          </a:p>
          <a:p>
            <a:pPr>
              <a:lnSpc>
                <a:spcPct val="150000"/>
              </a:lnSpc>
              <a:spcBef>
                <a:spcPts val="0"/>
              </a:spcBef>
            </a:pPr>
            <a:r>
              <a:rPr lang="zh-CN" altLang="en-US" dirty="0">
                <a:latin typeface="+mn-ea"/>
              </a:rPr>
              <a:t>根据工作位置和形状特征原则选择主视图。主视图和左视图都用局部剖视反映工作部分和支承部分的内部结构，同时，主视图用旋转剖表达凸台内部的孔，并用局部图表达凸台外形，移出断面图表达十字形连接板的断面结构</a:t>
            </a:r>
            <a:endParaRPr lang="zh-CN" altLang="en-US" dirty="0">
              <a:latin typeface="+mn-ea"/>
            </a:endParaRPr>
          </a:p>
        </p:txBody>
      </p:sp>
      <p:pic>
        <p:nvPicPr>
          <p:cNvPr id="1026" name="Picture 2" descr="图2-4-8"/>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4996803" y="995510"/>
            <a:ext cx="7004458" cy="497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3222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任务实施</a:t>
            </a:r>
          </a:p>
        </p:txBody>
      </p:sp>
      <p:sp>
        <p:nvSpPr>
          <p:cNvPr id="3" name="内容占位符 2"/>
          <p:cNvSpPr>
            <a:spLocks noGrp="1"/>
          </p:cNvSpPr>
          <p:nvPr>
            <p:ph idx="1"/>
          </p:nvPr>
        </p:nvSpPr>
        <p:spPr>
          <a:xfrm>
            <a:off x="232476" y="1197863"/>
            <a:ext cx="5659901" cy="5202938"/>
          </a:xfrm>
        </p:spPr>
        <p:txBody>
          <a:bodyPr>
            <a:noAutofit/>
          </a:bodyPr>
          <a:lstStyle/>
          <a:p>
            <a:pPr>
              <a:lnSpc>
                <a:spcPct val="150000"/>
              </a:lnSpc>
              <a:spcBef>
                <a:spcPts val="0"/>
              </a:spcBef>
            </a:pPr>
            <a:r>
              <a:rPr lang="zh-CN" altLang="en-US" dirty="0">
                <a:latin typeface="+mn-ea"/>
              </a:rPr>
              <a:t>下面以连杆为例介绍支架类零件的测绘步骤。</a:t>
            </a:r>
          </a:p>
          <a:p>
            <a:pPr>
              <a:lnSpc>
                <a:spcPct val="150000"/>
              </a:lnSpc>
              <a:spcBef>
                <a:spcPts val="0"/>
              </a:spcBef>
            </a:pPr>
            <a:r>
              <a:rPr lang="zh-CN" altLang="en-US" dirty="0">
                <a:latin typeface="+mn-ea"/>
              </a:rPr>
              <a:t>（</a:t>
            </a:r>
            <a:r>
              <a:rPr lang="en-US" altLang="zh-CN" dirty="0">
                <a:latin typeface="+mn-ea"/>
              </a:rPr>
              <a:t>3</a:t>
            </a:r>
            <a:r>
              <a:rPr lang="zh-CN" altLang="en-US" dirty="0">
                <a:latin typeface="+mn-ea"/>
              </a:rPr>
              <a:t>）标注尺寸及技术要求。</a:t>
            </a:r>
          </a:p>
          <a:p>
            <a:pPr>
              <a:lnSpc>
                <a:spcPct val="150000"/>
              </a:lnSpc>
              <a:spcBef>
                <a:spcPts val="0"/>
              </a:spcBef>
            </a:pPr>
            <a:r>
              <a:rPr lang="zh-CN" altLang="en-US" dirty="0">
                <a:latin typeface="+mn-ea"/>
              </a:rPr>
              <a:t>选定尺寸基准，画出全部尺寸界线、尺寸线和箭头。主要结构各个方向的相互位置尺寸直接注出，单个结构的定形尺寸在其特图连杆立体图征视图上集中注</a:t>
            </a:r>
            <a:r>
              <a:rPr lang="zh-CN" altLang="en-US" dirty="0" smtClean="0">
                <a:latin typeface="+mn-ea"/>
              </a:rPr>
              <a:t>出。</a:t>
            </a:r>
            <a:r>
              <a:rPr lang="zh-CN" altLang="en-US" dirty="0">
                <a:latin typeface="+mn-ea"/>
              </a:rPr>
              <a:t>可用游标卡尺或内、外卡钳测量各部分尺寸，但要从主要尺寸基准开始测量并圆整。</a:t>
            </a:r>
          </a:p>
          <a:p>
            <a:pPr>
              <a:lnSpc>
                <a:spcPct val="150000"/>
              </a:lnSpc>
              <a:spcBef>
                <a:spcPts val="0"/>
              </a:spcBef>
            </a:pPr>
            <a:r>
              <a:rPr lang="zh-CN" altLang="en-US" dirty="0">
                <a:latin typeface="+mn-ea"/>
              </a:rPr>
              <a:t>标注技术要求。凡是与其他表面相配合的部位，均需标注表面粗糙度。未注铸造圆角为</a:t>
            </a:r>
            <a:r>
              <a:rPr lang="en-US" altLang="zh-CN" dirty="0">
                <a:latin typeface="+mn-ea"/>
              </a:rPr>
              <a:t>R2</a:t>
            </a:r>
            <a:r>
              <a:rPr lang="zh-CN" altLang="en-US" dirty="0">
                <a:latin typeface="+mn-ea"/>
              </a:rPr>
              <a:t>，铸件不允许有砂眼、缩孔、裂紋等铸造缺陷。</a:t>
            </a:r>
          </a:p>
          <a:p>
            <a:pPr>
              <a:lnSpc>
                <a:spcPct val="150000"/>
              </a:lnSpc>
              <a:spcBef>
                <a:spcPts val="0"/>
              </a:spcBef>
            </a:pPr>
            <a:r>
              <a:rPr lang="zh-CN" altLang="en-US" dirty="0">
                <a:latin typeface="+mn-ea"/>
              </a:rPr>
              <a:t>检查并校核草图，最后画零件工作</a:t>
            </a:r>
            <a:r>
              <a:rPr lang="zh-CN" altLang="en-US" dirty="0" smtClean="0">
                <a:latin typeface="+mn-ea"/>
              </a:rPr>
              <a:t>图</a:t>
            </a:r>
            <a:endParaRPr lang="zh-CN" altLang="en-US" dirty="0">
              <a:latin typeface="+mn-ea"/>
            </a:endParaRPr>
          </a:p>
        </p:txBody>
      </p:sp>
      <p:pic>
        <p:nvPicPr>
          <p:cNvPr id="2050" name="Picture 2" descr="图2-4-9"/>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5892377" y="1494188"/>
            <a:ext cx="6148980" cy="43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489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29583C7-0B08-2B40-2742-7D3B37E94162}"/>
              </a:ext>
            </a:extLst>
          </p:cNvPr>
          <p:cNvSpPr>
            <a:spLocks noGrp="1"/>
          </p:cNvSpPr>
          <p:nvPr>
            <p:ph idx="1"/>
          </p:nvPr>
        </p:nvSpPr>
        <p:spPr>
          <a:xfrm>
            <a:off x="645187" y="1180028"/>
            <a:ext cx="10865776" cy="3898063"/>
          </a:xfrm>
        </p:spPr>
        <p:txBody>
          <a:bodyPr>
            <a:noAutofit/>
          </a:bodyPr>
          <a:lstStyle/>
          <a:p>
            <a:pPr>
              <a:lnSpc>
                <a:spcPct val="150000"/>
              </a:lnSpc>
            </a:pPr>
            <a:r>
              <a:rPr lang="zh-CN" altLang="en-US" b="1" dirty="0"/>
              <a:t>任务描述</a:t>
            </a:r>
          </a:p>
          <a:p>
            <a:pPr>
              <a:lnSpc>
                <a:spcPct val="150000"/>
              </a:lnSpc>
            </a:pPr>
            <a:r>
              <a:rPr lang="zh-CN" altLang="en-US" dirty="0" smtClean="0">
                <a:latin typeface="+mn-ea"/>
              </a:rPr>
              <a:t>       支架</a:t>
            </a:r>
            <a:r>
              <a:rPr lang="zh-CN" altLang="en-US" dirty="0">
                <a:latin typeface="+mn-ea"/>
              </a:rPr>
              <a:t>类零件包括拨叉、摇臂、连杆等，其功能是为操纵、连接、传递运动或支承。例如，拨叉主要用在机床、内燃机各种机器的操纵机构上，起操纵、调速的作用</a:t>
            </a:r>
            <a:r>
              <a:rPr lang="zh-CN" altLang="en-US" dirty="0" smtClean="0">
                <a:latin typeface="+mn-ea"/>
              </a:rPr>
              <a:t>。</a:t>
            </a:r>
            <a:endParaRPr lang="en-US" altLang="zh-CN" dirty="0" smtClean="0">
              <a:latin typeface="+mn-ea"/>
            </a:endParaRPr>
          </a:p>
          <a:p>
            <a:pPr>
              <a:lnSpc>
                <a:spcPct val="150000"/>
              </a:lnSpc>
            </a:pPr>
            <a:r>
              <a:rPr lang="zh-CN" altLang="zh-CN" dirty="0"/>
              <a:t>1.支架类零件的结构特点是什么？如何正确测量支架类零件各部分结构？</a:t>
            </a:r>
          </a:p>
          <a:p>
            <a:pPr>
              <a:lnSpc>
                <a:spcPct val="150000"/>
              </a:lnSpc>
            </a:pPr>
            <a:r>
              <a:rPr lang="zh-CN" altLang="zh-CN" dirty="0"/>
              <a:t>2.叉架类零件的测绘的要点是什么？</a:t>
            </a:r>
          </a:p>
          <a:p>
            <a:pPr>
              <a:lnSpc>
                <a:spcPct val="150000"/>
              </a:lnSpc>
            </a:pPr>
            <a:r>
              <a:rPr lang="zh-CN" altLang="zh-CN" dirty="0"/>
              <a:t>3.平面度公差的常用测量方法有哪些？如何测量</a:t>
            </a:r>
            <a:r>
              <a:rPr lang="zh-CN" altLang="zh-CN" dirty="0" smtClean="0"/>
              <a:t>？</a:t>
            </a:r>
            <a:endParaRPr lang="zh-CN" altLang="zh-CN" dirty="0"/>
          </a:p>
        </p:txBody>
      </p:sp>
      <p:sp>
        <p:nvSpPr>
          <p:cNvPr id="4" name="标题 3">
            <a:extLst>
              <a:ext uri="{FF2B5EF4-FFF2-40B4-BE49-F238E27FC236}">
                <a16:creationId xmlns:a16="http://schemas.microsoft.com/office/drawing/2014/main" id="{201467D5-E7BF-4651-3772-104FAC110F12}"/>
              </a:ext>
            </a:extLst>
          </p:cNvPr>
          <p:cNvSpPr txBox="1">
            <a:spLocks noGrp="1"/>
          </p:cNvSpPr>
          <p:nvPr>
            <p:ph type="title"/>
          </p:nvPr>
        </p:nvSpPr>
        <p:spPr>
          <a:xfrm>
            <a:off x="646113" y="810696"/>
            <a:ext cx="10864850" cy="369332"/>
          </a:xfrm>
          <a:prstGeom prst="rect">
            <a:avLst/>
          </a:prstGeom>
          <a:noFill/>
        </p:spPr>
        <p:txBody>
          <a:bodyPr wrap="square">
            <a:spAutoFit/>
          </a:bodyPr>
          <a:lstStyle/>
          <a:p>
            <a:pPr>
              <a:spcBef>
                <a:spcPts val="1200"/>
              </a:spcBef>
              <a:spcAft>
                <a:spcPts val="300"/>
              </a:spcAft>
            </a:pP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任务</a:t>
            </a:r>
            <a:r>
              <a:rPr lang="zh-CN" altLang="en-US"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000" b="1"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支架零件的测量与草绘</a:t>
            </a:r>
            <a:endPar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4530" y="4561827"/>
            <a:ext cx="8087090"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430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一、支架类零件的功能和结构特点</a:t>
            </a:r>
          </a:p>
        </p:txBody>
      </p:sp>
      <p:sp>
        <p:nvSpPr>
          <p:cNvPr id="3" name="内容占位符 2"/>
          <p:cNvSpPr>
            <a:spLocks noGrp="1"/>
          </p:cNvSpPr>
          <p:nvPr>
            <p:ph idx="1"/>
          </p:nvPr>
        </p:nvSpPr>
        <p:spPr>
          <a:xfrm>
            <a:off x="645469" y="1203365"/>
            <a:ext cx="10865776" cy="4813478"/>
          </a:xfrm>
        </p:spPr>
        <p:txBody>
          <a:bodyPr>
            <a:noAutofit/>
          </a:bodyPr>
          <a:lstStyle/>
          <a:p>
            <a:pPr>
              <a:lnSpc>
                <a:spcPct val="150000"/>
              </a:lnSpc>
            </a:pPr>
            <a:r>
              <a:rPr lang="zh-CN" altLang="en-US" dirty="0" smtClean="0">
                <a:latin typeface="+mn-ea"/>
              </a:rPr>
              <a:t>     支架</a:t>
            </a:r>
            <a:r>
              <a:rPr lang="zh-CN" altLang="en-US" dirty="0">
                <a:latin typeface="+mn-ea"/>
              </a:rPr>
              <a:t>类零件是机器中较为常用的典型零件之一。其主要功能为支承和连接。支架类零件形式多样，结构较为复杂且不规则，甚至难以平稳放置，需经多道工序加工而成。此类零件一般由三部分组成，即支承部分、工作部分和连接部分。</a:t>
            </a:r>
          </a:p>
          <a:p>
            <a:pPr>
              <a:lnSpc>
                <a:spcPct val="150000"/>
              </a:lnSpc>
            </a:pPr>
            <a:r>
              <a:rPr lang="en-US" altLang="zh-CN" dirty="0">
                <a:latin typeface="+mn-ea"/>
              </a:rPr>
              <a:t>1.</a:t>
            </a:r>
            <a:r>
              <a:rPr lang="zh-CN" altLang="en-US" dirty="0">
                <a:latin typeface="+mn-ea"/>
              </a:rPr>
              <a:t>支承</a:t>
            </a:r>
            <a:r>
              <a:rPr lang="zh-CN" altLang="en-US" dirty="0" smtClean="0">
                <a:latin typeface="+mn-ea"/>
              </a:rPr>
              <a:t>部分。支承</a:t>
            </a:r>
            <a:r>
              <a:rPr lang="zh-CN" altLang="en-US" dirty="0">
                <a:latin typeface="+mn-ea"/>
              </a:rPr>
              <a:t>部分是支承和安装自身的</a:t>
            </a:r>
            <a:r>
              <a:rPr lang="zh-CN" altLang="en-US" dirty="0" smtClean="0">
                <a:latin typeface="+mn-ea"/>
              </a:rPr>
              <a:t>部分。</a:t>
            </a:r>
            <a:endParaRPr lang="zh-CN" altLang="en-US" dirty="0">
              <a:latin typeface="+mn-ea"/>
            </a:endParaRPr>
          </a:p>
          <a:p>
            <a:pPr>
              <a:lnSpc>
                <a:spcPct val="150000"/>
              </a:lnSpc>
            </a:pPr>
            <a:r>
              <a:rPr lang="en-US" altLang="zh-CN" dirty="0">
                <a:latin typeface="+mn-ea"/>
              </a:rPr>
              <a:t>2.</a:t>
            </a:r>
            <a:r>
              <a:rPr lang="zh-CN" altLang="en-US" dirty="0">
                <a:latin typeface="+mn-ea"/>
              </a:rPr>
              <a:t>工作</a:t>
            </a:r>
            <a:r>
              <a:rPr lang="zh-CN" altLang="en-US" dirty="0" smtClean="0">
                <a:latin typeface="+mn-ea"/>
              </a:rPr>
              <a:t>部分。工作</a:t>
            </a:r>
            <a:r>
              <a:rPr lang="zh-CN" altLang="en-US" dirty="0">
                <a:latin typeface="+mn-ea"/>
              </a:rPr>
              <a:t>部分为支承或带动其他零件运动的</a:t>
            </a:r>
            <a:r>
              <a:rPr lang="zh-CN" altLang="en-US" dirty="0" smtClean="0">
                <a:latin typeface="+mn-ea"/>
              </a:rPr>
              <a:t>部分。</a:t>
            </a:r>
            <a:endParaRPr lang="en-US" altLang="zh-CN" dirty="0" smtClean="0">
              <a:latin typeface="+mn-ea"/>
            </a:endParaRPr>
          </a:p>
          <a:p>
            <a:pPr>
              <a:lnSpc>
                <a:spcPct val="150000"/>
              </a:lnSpc>
            </a:pPr>
            <a:r>
              <a:rPr lang="en-US" altLang="zh-CN" dirty="0" smtClean="0">
                <a:latin typeface="+mn-ea"/>
              </a:rPr>
              <a:t>3</a:t>
            </a:r>
            <a:r>
              <a:rPr lang="en-US" altLang="zh-CN" dirty="0">
                <a:latin typeface="+mn-ea"/>
              </a:rPr>
              <a:t>.</a:t>
            </a:r>
            <a:r>
              <a:rPr lang="zh-CN" altLang="en-US" dirty="0">
                <a:latin typeface="+mn-ea"/>
              </a:rPr>
              <a:t>连接</a:t>
            </a:r>
            <a:r>
              <a:rPr lang="zh-CN" altLang="en-US" dirty="0" smtClean="0">
                <a:latin typeface="+mn-ea"/>
              </a:rPr>
              <a:t>部分。连接</a:t>
            </a:r>
            <a:r>
              <a:rPr lang="zh-CN" altLang="en-US" dirty="0">
                <a:latin typeface="+mn-ea"/>
              </a:rPr>
              <a:t>部分为连接零件自身的工作部分和支承部分的那</a:t>
            </a:r>
            <a:r>
              <a:rPr lang="zh-CN" altLang="en-US" dirty="0" smtClean="0">
                <a:latin typeface="+mn-ea"/>
              </a:rPr>
              <a:t>一部分。</a:t>
            </a:r>
            <a:endParaRPr lang="en-US" altLang="zh-CN" dirty="0" smtClean="0">
              <a:latin typeface="+mn-ea"/>
            </a:endParaRPr>
          </a:p>
          <a:p>
            <a:pPr>
              <a:lnSpc>
                <a:spcPct val="150000"/>
              </a:lnSpc>
            </a:pPr>
            <a:r>
              <a:rPr lang="zh-CN" altLang="en-US" dirty="0" smtClean="0">
                <a:latin typeface="+mn-ea"/>
              </a:rPr>
              <a:t>       支架</a:t>
            </a:r>
            <a:r>
              <a:rPr lang="zh-CN" altLang="en-US" dirty="0">
                <a:latin typeface="+mn-ea"/>
              </a:rPr>
              <a:t>类零件上细部结构也较多，如肋、板、杆、圆孔、螺孔、油槽、油孔、凸台、凹口、凸缘、铸（锻）造圆角等</a:t>
            </a:r>
            <a:r>
              <a:rPr lang="zh-CN" altLang="en-US" dirty="0" smtClean="0">
                <a:latin typeface="+mn-ea"/>
              </a:rPr>
              <a:t>。</a:t>
            </a:r>
            <a:endParaRPr lang="en-US" altLang="zh-CN" dirty="0" smtClean="0">
              <a:latin typeface="+mn-ea"/>
            </a:endParaRPr>
          </a:p>
        </p:txBody>
      </p:sp>
    </p:spTree>
    <p:extLst>
      <p:ext uri="{BB962C8B-B14F-4D97-AF65-F5344CB8AC3E}">
        <p14:creationId xmlns:p14="http://schemas.microsoft.com/office/powerpoint/2010/main" val="2788372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二、支架类零件的视图选择</a:t>
            </a:r>
          </a:p>
        </p:txBody>
      </p:sp>
      <p:sp>
        <p:nvSpPr>
          <p:cNvPr id="3" name="内容占位符 2"/>
          <p:cNvSpPr>
            <a:spLocks noGrp="1"/>
          </p:cNvSpPr>
          <p:nvPr>
            <p:ph idx="1"/>
          </p:nvPr>
        </p:nvSpPr>
        <p:spPr/>
        <p:txBody>
          <a:bodyPr>
            <a:normAutofit fontScale="92500" lnSpcReduction="10000"/>
          </a:bodyPr>
          <a:lstStyle/>
          <a:p>
            <a:pPr>
              <a:lnSpc>
                <a:spcPct val="150000"/>
              </a:lnSpc>
            </a:pPr>
            <a:r>
              <a:rPr lang="zh-CN" altLang="en-US" dirty="0">
                <a:latin typeface="+mn-ea"/>
              </a:rPr>
              <a:t>支架类零件一般没有统一的加工位置，工作位置也不尽相同，并且结构比较复杂，形状奇特、不规则，有些零件甚至无法自然平稳放置，所以零件的视图表达差异较大。</a:t>
            </a:r>
          </a:p>
          <a:p>
            <a:pPr>
              <a:lnSpc>
                <a:spcPct val="150000"/>
              </a:lnSpc>
            </a:pPr>
            <a:r>
              <a:rPr lang="zh-CN" altLang="en-US" dirty="0">
                <a:latin typeface="+mn-ea"/>
              </a:rPr>
              <a:t>（</a:t>
            </a:r>
            <a:r>
              <a:rPr lang="en-US" altLang="zh-CN" dirty="0">
                <a:latin typeface="+mn-ea"/>
              </a:rPr>
              <a:t>1</a:t>
            </a:r>
            <a:r>
              <a:rPr lang="zh-CN" altLang="en-US" dirty="0">
                <a:latin typeface="+mn-ea"/>
              </a:rPr>
              <a:t>）在选择主视图时，将零件按自然位置或工作位置放置，从最能反映零件工作部分和支承部分结构形状和相互位置关系的方向投影，作为主视方向，画出主视图。</a:t>
            </a:r>
          </a:p>
          <a:p>
            <a:pPr>
              <a:lnSpc>
                <a:spcPct val="150000"/>
              </a:lnSpc>
            </a:pPr>
            <a:r>
              <a:rPr lang="zh-CN" altLang="en-US" dirty="0">
                <a:latin typeface="+mn-ea"/>
              </a:rPr>
              <a:t>（</a:t>
            </a:r>
            <a:r>
              <a:rPr lang="en-US" altLang="zh-CN" dirty="0">
                <a:latin typeface="+mn-ea"/>
              </a:rPr>
              <a:t>2</a:t>
            </a:r>
            <a:r>
              <a:rPr lang="zh-CN" altLang="en-US" dirty="0">
                <a:latin typeface="+mn-ea"/>
              </a:rPr>
              <a:t>）除主视图外，还需用其他视图表达安装板、肋板等结构的宽度及它们的相对位置。根据零件的结构特点，可以再选用</a:t>
            </a:r>
            <a:r>
              <a:rPr lang="en-US" altLang="zh-CN" dirty="0">
                <a:latin typeface="+mn-ea"/>
              </a:rPr>
              <a:t>1</a:t>
            </a:r>
            <a:r>
              <a:rPr lang="zh-CN" altLang="en-US" dirty="0">
                <a:latin typeface="+mn-ea"/>
              </a:rPr>
              <a:t>或</a:t>
            </a:r>
            <a:r>
              <a:rPr lang="en-US" altLang="zh-CN" dirty="0">
                <a:latin typeface="+mn-ea"/>
              </a:rPr>
              <a:t>2</a:t>
            </a:r>
            <a:r>
              <a:rPr lang="zh-CN" altLang="en-US" dirty="0">
                <a:latin typeface="+mn-ea"/>
              </a:rPr>
              <a:t>个基本视图，或不再选用基本视图。</a:t>
            </a:r>
          </a:p>
          <a:p>
            <a:pPr>
              <a:lnSpc>
                <a:spcPct val="150000"/>
              </a:lnSpc>
            </a:pPr>
            <a:r>
              <a:rPr lang="zh-CN" altLang="en-US" dirty="0">
                <a:latin typeface="+mn-ea"/>
              </a:rPr>
              <a:t>（</a:t>
            </a:r>
            <a:r>
              <a:rPr lang="en-US" altLang="zh-CN" dirty="0">
                <a:latin typeface="+mn-ea"/>
              </a:rPr>
              <a:t>3</a:t>
            </a:r>
            <a:r>
              <a:rPr lang="zh-CN" altLang="en-US" dirty="0">
                <a:latin typeface="+mn-ea"/>
              </a:rPr>
              <a:t>）为表达内部结构，常采用局部剖视、半剖视或全剖视表达方式。</a:t>
            </a:r>
          </a:p>
          <a:p>
            <a:pPr>
              <a:lnSpc>
                <a:spcPct val="150000"/>
              </a:lnSpc>
            </a:pPr>
            <a:r>
              <a:rPr lang="zh-CN" altLang="en-US" dirty="0">
                <a:latin typeface="+mn-ea"/>
              </a:rPr>
              <a:t>（</a:t>
            </a:r>
            <a:r>
              <a:rPr lang="en-US" altLang="zh-CN" dirty="0">
                <a:latin typeface="+mn-ea"/>
              </a:rPr>
              <a:t>4</a:t>
            </a:r>
            <a:r>
              <a:rPr lang="zh-CN" altLang="en-US" dirty="0">
                <a:latin typeface="+mn-ea"/>
              </a:rPr>
              <a:t>）连接部分常采用断面图来表达。</a:t>
            </a:r>
          </a:p>
          <a:p>
            <a:pPr>
              <a:lnSpc>
                <a:spcPct val="150000"/>
              </a:lnSpc>
            </a:pPr>
            <a:r>
              <a:rPr lang="zh-CN" altLang="en-US" dirty="0">
                <a:latin typeface="+mn-ea"/>
              </a:rPr>
              <a:t>（</a:t>
            </a:r>
            <a:r>
              <a:rPr lang="en-US" altLang="zh-CN" dirty="0">
                <a:latin typeface="+mn-ea"/>
              </a:rPr>
              <a:t>5</a:t>
            </a:r>
            <a:r>
              <a:rPr lang="zh-CN" altLang="en-US" dirty="0">
                <a:latin typeface="+mn-ea"/>
              </a:rPr>
              <a:t>）零件的倾斜部分和局部结构，常采用斜视图、斜剖视图、局部视图、局部剖视图等进行补充表达</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152056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三、支架类零件的尺寸标注</a:t>
            </a:r>
          </a:p>
        </p:txBody>
      </p:sp>
      <p:sp>
        <p:nvSpPr>
          <p:cNvPr id="3" name="内容占位符 2"/>
          <p:cNvSpPr>
            <a:spLocks noGrp="1"/>
          </p:cNvSpPr>
          <p:nvPr>
            <p:ph idx="1"/>
          </p:nvPr>
        </p:nvSpPr>
        <p:spPr>
          <a:xfrm>
            <a:off x="645468" y="1203364"/>
            <a:ext cx="10865776" cy="5362327"/>
          </a:xfrm>
        </p:spPr>
        <p:txBody>
          <a:bodyPr>
            <a:noAutofit/>
          </a:bodyPr>
          <a:lstStyle/>
          <a:p>
            <a:pPr>
              <a:lnSpc>
                <a:spcPct val="150000"/>
              </a:lnSpc>
            </a:pPr>
            <a:r>
              <a:rPr lang="zh-CN" altLang="en-US" dirty="0">
                <a:latin typeface="+mn-ea"/>
              </a:rPr>
              <a:t>（</a:t>
            </a:r>
            <a:r>
              <a:rPr lang="en-US" altLang="zh-CN" dirty="0">
                <a:latin typeface="+mn-ea"/>
              </a:rPr>
              <a:t>1</a:t>
            </a:r>
            <a:r>
              <a:rPr lang="zh-CN" altLang="en-US" dirty="0">
                <a:latin typeface="+mn-ea"/>
              </a:rPr>
              <a:t>）支架类零件的长度方向、宽度方向、高度方向的主要尺寸基准一般为孔的中心线、支承孔的轴线、对称平面、支承平面或较大的加工平面。</a:t>
            </a:r>
          </a:p>
          <a:p>
            <a:pPr>
              <a:lnSpc>
                <a:spcPct val="150000"/>
              </a:lnSpc>
            </a:pPr>
            <a:r>
              <a:rPr lang="zh-CN" altLang="en-US" dirty="0">
                <a:latin typeface="+mn-ea"/>
              </a:rPr>
              <a:t>（</a:t>
            </a:r>
            <a:r>
              <a:rPr lang="en-US" altLang="zh-CN" dirty="0">
                <a:latin typeface="+mn-ea"/>
              </a:rPr>
              <a:t>2</a:t>
            </a:r>
            <a:r>
              <a:rPr lang="zh-CN" altLang="en-US" dirty="0">
                <a:latin typeface="+mn-ea"/>
              </a:rPr>
              <a:t>）支架类零件尺寸较多，定位尺寸也多，且常采用角度定位。因此在标注尺寸时，定位尺寸除了要求标注得完整外，还要注意尺寸的精度。定位尺寸一般要标出孔中心线（轴线）之间的距离、孔中心线到平面间的距离或平面到平面的距离。一般情况下，内、外结构形状要保持一致。</a:t>
            </a:r>
          </a:p>
          <a:p>
            <a:pPr>
              <a:lnSpc>
                <a:spcPct val="150000"/>
              </a:lnSpc>
            </a:pPr>
            <a:r>
              <a:rPr lang="zh-CN" altLang="en-US" dirty="0">
                <a:latin typeface="+mn-ea"/>
              </a:rPr>
              <a:t>（</a:t>
            </a:r>
            <a:r>
              <a:rPr lang="en-US" altLang="zh-CN" dirty="0">
                <a:latin typeface="+mn-ea"/>
              </a:rPr>
              <a:t>3</a:t>
            </a:r>
            <a:r>
              <a:rPr lang="zh-CN" altLang="en-US" dirty="0">
                <a:latin typeface="+mn-ea"/>
              </a:rPr>
              <a:t>）支架类零件的定形尺寸一般按照形体分析法进行标注。</a:t>
            </a:r>
          </a:p>
          <a:p>
            <a:pPr>
              <a:lnSpc>
                <a:spcPct val="150000"/>
              </a:lnSpc>
            </a:pPr>
            <a:r>
              <a:rPr lang="zh-CN" altLang="en-US" dirty="0">
                <a:latin typeface="+mn-ea"/>
              </a:rPr>
              <a:t>（</a:t>
            </a:r>
            <a:r>
              <a:rPr lang="en-US" altLang="zh-CN" dirty="0">
                <a:latin typeface="+mn-ea"/>
              </a:rPr>
              <a:t>4</a:t>
            </a:r>
            <a:r>
              <a:rPr lang="zh-CN" altLang="en-US" dirty="0">
                <a:latin typeface="+mn-ea"/>
              </a:rPr>
              <a:t>）支架类零件的毛坯多为铸、锻件，这类零件的圆弧连接较多，零件上的铸（锻）造圆角、斜度、过渡尺寸一般应按铸（锻）件标准取值和标注。</a:t>
            </a:r>
          </a:p>
          <a:p>
            <a:pPr>
              <a:lnSpc>
                <a:spcPct val="150000"/>
              </a:lnSpc>
            </a:pPr>
            <a:r>
              <a:rPr lang="zh-CN" altLang="en-US" dirty="0">
                <a:latin typeface="+mn-ea"/>
              </a:rPr>
              <a:t>（</a:t>
            </a:r>
            <a:r>
              <a:rPr lang="en-US" altLang="zh-CN" dirty="0">
                <a:latin typeface="+mn-ea"/>
              </a:rPr>
              <a:t>5</a:t>
            </a:r>
            <a:r>
              <a:rPr lang="zh-CN" altLang="en-US" dirty="0">
                <a:latin typeface="+mn-ea"/>
              </a:rPr>
              <a:t>）有目的地将尺寸分散标注在各视图、剖视图、断面图上，以防止在某一个视图上的尺寸标注过度集中。相关联零件的有关结构尺寸注法应尽量相同，以便读图和减少差错</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2988172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四、支架类零件的材料和技术要求</a:t>
            </a:r>
          </a:p>
        </p:txBody>
      </p:sp>
      <p:sp>
        <p:nvSpPr>
          <p:cNvPr id="3" name="内容占位符 2"/>
          <p:cNvSpPr>
            <a:spLocks noGrp="1"/>
          </p:cNvSpPr>
          <p:nvPr>
            <p:ph idx="1"/>
          </p:nvPr>
        </p:nvSpPr>
        <p:spPr/>
        <p:txBody>
          <a:bodyPr/>
          <a:lstStyle/>
          <a:p>
            <a:pPr>
              <a:lnSpc>
                <a:spcPct val="150000"/>
              </a:lnSpc>
            </a:pPr>
            <a:r>
              <a:rPr lang="en-US" altLang="zh-CN" dirty="0">
                <a:latin typeface="+mn-ea"/>
              </a:rPr>
              <a:t>1.</a:t>
            </a:r>
            <a:r>
              <a:rPr lang="zh-CN" altLang="en-US" dirty="0">
                <a:latin typeface="+mn-ea"/>
              </a:rPr>
              <a:t>支架类零件的材料</a:t>
            </a:r>
          </a:p>
          <a:p>
            <a:pPr>
              <a:lnSpc>
                <a:spcPct val="150000"/>
              </a:lnSpc>
            </a:pPr>
            <a:r>
              <a:rPr lang="zh-CN" altLang="en-US" dirty="0">
                <a:latin typeface="+mn-ea"/>
              </a:rPr>
              <a:t>支架类零件的材料多为铸件或锻件。</a:t>
            </a:r>
          </a:p>
          <a:p>
            <a:pPr>
              <a:lnSpc>
                <a:spcPct val="150000"/>
              </a:lnSpc>
            </a:pPr>
            <a:r>
              <a:rPr lang="en-US" altLang="zh-CN" dirty="0">
                <a:latin typeface="+mn-ea"/>
              </a:rPr>
              <a:t>2.</a:t>
            </a:r>
            <a:r>
              <a:rPr lang="zh-CN" altLang="en-US" dirty="0">
                <a:latin typeface="+mn-ea"/>
              </a:rPr>
              <a:t>支架类零件的技术要求</a:t>
            </a:r>
          </a:p>
          <a:p>
            <a:pPr>
              <a:lnSpc>
                <a:spcPct val="150000"/>
              </a:lnSpc>
            </a:pPr>
            <a:r>
              <a:rPr lang="zh-CN" altLang="en-US" dirty="0">
                <a:latin typeface="+mn-ea"/>
              </a:rPr>
              <a:t>（</a:t>
            </a:r>
            <a:r>
              <a:rPr lang="en-US" altLang="zh-CN" dirty="0">
                <a:latin typeface="+mn-ea"/>
              </a:rPr>
              <a:t>1</a:t>
            </a:r>
            <a:r>
              <a:rPr lang="zh-CN" altLang="en-US" dirty="0">
                <a:latin typeface="+mn-ea"/>
              </a:rPr>
              <a:t>）一般用途的支架类零件，其尺寸公差、表面粗糙度、几何公差无特殊要求。但有时对角度或某部分的长度尺寸却有一定的要求，因此应对其标注出公差。</a:t>
            </a:r>
          </a:p>
          <a:p>
            <a:pPr>
              <a:lnSpc>
                <a:spcPct val="150000"/>
              </a:lnSpc>
            </a:pPr>
            <a:r>
              <a:rPr lang="zh-CN" altLang="en-US" dirty="0">
                <a:latin typeface="+mn-ea"/>
              </a:rPr>
              <a:t>（</a:t>
            </a:r>
            <a:r>
              <a:rPr lang="en-US" altLang="zh-CN" dirty="0">
                <a:latin typeface="+mn-ea"/>
              </a:rPr>
              <a:t>2</a:t>
            </a:r>
            <a:r>
              <a:rPr lang="zh-CN" altLang="en-US" dirty="0">
                <a:latin typeface="+mn-ea"/>
              </a:rPr>
              <a:t>）支架类零件支承部分的平面、孔或轴应给定尺寸公差、形状公差及表面粗糙度一般情况下，孔的尺寸公差取</a:t>
            </a:r>
            <a:r>
              <a:rPr lang="en-US" altLang="zh-CN" dirty="0">
                <a:latin typeface="+mn-ea"/>
              </a:rPr>
              <a:t>IT7</a:t>
            </a:r>
            <a:r>
              <a:rPr lang="zh-CN" altLang="en-US" dirty="0">
                <a:latin typeface="+mn-ea"/>
              </a:rPr>
              <a:t>，轴取</a:t>
            </a:r>
            <a:r>
              <a:rPr lang="en-US" altLang="zh-CN" dirty="0">
                <a:latin typeface="+mn-ea"/>
              </a:rPr>
              <a:t>IT6</a:t>
            </a:r>
            <a:r>
              <a:rPr lang="zh-CN" altLang="en-US" dirty="0">
                <a:latin typeface="+mn-ea"/>
              </a:rPr>
              <a:t>，孔和轴的表面粗糙度取</a:t>
            </a:r>
            <a:r>
              <a:rPr lang="en-US" altLang="zh-CN" dirty="0">
                <a:latin typeface="+mn-ea"/>
              </a:rPr>
              <a:t>Ra1.6-6.3μm</a:t>
            </a:r>
            <a:r>
              <a:rPr lang="zh-CN" altLang="en-US" dirty="0">
                <a:latin typeface="+mn-ea"/>
              </a:rPr>
              <a:t>，孔和轴可给定圆度或圆柱度公差。支承平面的表面粗糙度一般取</a:t>
            </a:r>
            <a:r>
              <a:rPr lang="en-US" altLang="zh-CN" dirty="0">
                <a:latin typeface="+mn-ea"/>
              </a:rPr>
              <a:t>Ra6.3μm</a:t>
            </a:r>
            <a:r>
              <a:rPr lang="zh-CN" altLang="en-US" dirty="0">
                <a:latin typeface="+mn-ea"/>
              </a:rPr>
              <a:t>，并可给定平面度公差</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303542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四、支架类零件的材料和技术要求</a:t>
            </a:r>
          </a:p>
        </p:txBody>
      </p:sp>
      <p:sp>
        <p:nvSpPr>
          <p:cNvPr id="3" name="内容占位符 2"/>
          <p:cNvSpPr>
            <a:spLocks noGrp="1"/>
          </p:cNvSpPr>
          <p:nvPr>
            <p:ph idx="1"/>
          </p:nvPr>
        </p:nvSpPr>
        <p:spPr>
          <a:xfrm>
            <a:off x="645469" y="1241502"/>
            <a:ext cx="10865776" cy="4813478"/>
          </a:xfrm>
        </p:spPr>
        <p:txBody>
          <a:bodyPr/>
          <a:lstStyle/>
          <a:p>
            <a:r>
              <a:rPr lang="zh-CN" altLang="en-US" dirty="0"/>
              <a:t>平面度误差的评定方法包括以下</a:t>
            </a:r>
            <a:r>
              <a:rPr lang="en-US" altLang="zh-CN" dirty="0"/>
              <a:t>3</a:t>
            </a:r>
            <a:r>
              <a:rPr lang="zh-CN" altLang="en-US" dirty="0"/>
              <a:t>种。</a:t>
            </a:r>
          </a:p>
          <a:p>
            <a:r>
              <a:rPr lang="zh-CN" altLang="en-US" dirty="0"/>
              <a:t>①最小区域法。由两平行平面包容实际被测要素时，实现至少</a:t>
            </a:r>
            <a:r>
              <a:rPr lang="en-US" altLang="zh-CN" dirty="0"/>
              <a:t>4</a:t>
            </a:r>
            <a:r>
              <a:rPr lang="zh-CN" altLang="en-US" dirty="0"/>
              <a:t>点或</a:t>
            </a:r>
            <a:r>
              <a:rPr lang="en-US" altLang="zh-CN" dirty="0"/>
              <a:t>3</a:t>
            </a:r>
            <a:r>
              <a:rPr lang="zh-CN" altLang="en-US" dirty="0"/>
              <a:t>点接触，且具有下列形式之一者，即为最小包容区域，其平面度误差值最小。最小包容区域的判别方法包括以下</a:t>
            </a:r>
            <a:r>
              <a:rPr lang="en-US" altLang="zh-CN" dirty="0"/>
              <a:t>3</a:t>
            </a:r>
            <a:r>
              <a:rPr lang="zh-CN" altLang="en-US" dirty="0"/>
              <a:t>种形式。</a:t>
            </a:r>
          </a:p>
          <a:p>
            <a:endParaRPr lang="zh-CN" altLang="en-US"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r="53526" b="59723"/>
          <a:stretch>
            <a:fillRect/>
          </a:stretch>
        </p:blipFill>
        <p:spPr bwMode="auto">
          <a:xfrm>
            <a:off x="1187397" y="2350339"/>
            <a:ext cx="4174747" cy="164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2">
            <a:extLst>
              <a:ext uri="{28A0092B-C50C-407E-A947-70E740481C1C}">
                <a14:useLocalDpi xmlns:a14="http://schemas.microsoft.com/office/drawing/2010/main" val="0"/>
              </a:ext>
            </a:extLst>
          </a:blip>
          <a:srcRect l="54401" b="59723"/>
          <a:stretch>
            <a:fillRect/>
          </a:stretch>
        </p:blipFill>
        <p:spPr bwMode="auto">
          <a:xfrm>
            <a:off x="6676972" y="2350339"/>
            <a:ext cx="4094019" cy="164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p:cNvPicPr>
            <a:picLocks noChangeAspect="1" noChangeArrowheads="1"/>
          </p:cNvPicPr>
          <p:nvPr/>
        </p:nvPicPr>
        <p:blipFill>
          <a:blip r:embed="rId2">
            <a:extLst>
              <a:ext uri="{28A0092B-C50C-407E-A947-70E740481C1C}">
                <a14:useLocalDpi xmlns:a14="http://schemas.microsoft.com/office/drawing/2010/main" val="0"/>
              </a:ext>
            </a:extLst>
          </a:blip>
          <a:srcRect l="25543" t="48059" r="21808" b="15039"/>
          <a:stretch>
            <a:fillRect/>
          </a:stretch>
        </p:blipFill>
        <p:spPr bwMode="auto">
          <a:xfrm>
            <a:off x="3274770" y="4558646"/>
            <a:ext cx="4719653" cy="1496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9747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四、支架类零件的材料和技术要求</a:t>
            </a:r>
          </a:p>
        </p:txBody>
      </p:sp>
      <p:sp>
        <p:nvSpPr>
          <p:cNvPr id="3" name="内容占位符 2"/>
          <p:cNvSpPr>
            <a:spLocks noGrp="1"/>
          </p:cNvSpPr>
          <p:nvPr>
            <p:ph idx="1"/>
          </p:nvPr>
        </p:nvSpPr>
        <p:spPr>
          <a:xfrm>
            <a:off x="645468" y="1363485"/>
            <a:ext cx="10865776" cy="3028633"/>
          </a:xfrm>
        </p:spPr>
        <p:txBody>
          <a:bodyPr/>
          <a:lstStyle/>
          <a:p>
            <a:pPr>
              <a:lnSpc>
                <a:spcPct val="150000"/>
              </a:lnSpc>
            </a:pPr>
            <a:r>
              <a:rPr lang="zh-CN" altLang="en-US" dirty="0">
                <a:latin typeface="+mn-ea"/>
              </a:rPr>
              <a:t>②三角形法。以通过被测表面上相距最远且不在一条直线上的</a:t>
            </a:r>
            <a:r>
              <a:rPr lang="en-US" altLang="zh-CN" dirty="0">
                <a:latin typeface="+mn-ea"/>
              </a:rPr>
              <a:t>3</a:t>
            </a:r>
            <a:r>
              <a:rPr lang="zh-CN" altLang="en-US" dirty="0">
                <a:latin typeface="+mn-ea"/>
              </a:rPr>
              <a:t>个点建立一个基准平面，各测点对此平面的偏差中最大值与最小值的绝对值之和为平面度误差。实测时，可以在被测表面上找到</a:t>
            </a:r>
            <a:r>
              <a:rPr lang="en-US" altLang="zh-CN" dirty="0">
                <a:latin typeface="+mn-ea"/>
              </a:rPr>
              <a:t>3</a:t>
            </a:r>
            <a:r>
              <a:rPr lang="zh-CN" altLang="en-US" dirty="0">
                <a:latin typeface="+mn-ea"/>
              </a:rPr>
              <a:t>个等高点，并且调到零。在被测表面上按布点测量，与三角形基准平面相距最远的最高和最低点间的距离为平面度误差值。</a:t>
            </a:r>
          </a:p>
          <a:p>
            <a:pPr>
              <a:lnSpc>
                <a:spcPct val="150000"/>
              </a:lnSpc>
            </a:pPr>
            <a:r>
              <a:rPr lang="zh-CN" altLang="en-US" dirty="0">
                <a:latin typeface="+mn-ea"/>
              </a:rPr>
              <a:t>③对角线法。通过被测表面的一条对角线作另一条对角线的平行平面，该平面即为基准平面。偏离此平面的最大值和最小值的绝对值之和为平面度误差。</a:t>
            </a:r>
          </a:p>
          <a:p>
            <a:endParaRPr lang="zh-CN" altLang="en-US" dirty="0"/>
          </a:p>
        </p:txBody>
      </p:sp>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b="11890"/>
          <a:stretch>
            <a:fillRect/>
          </a:stretch>
        </p:blipFill>
        <p:spPr bwMode="auto">
          <a:xfrm>
            <a:off x="7333365" y="4052107"/>
            <a:ext cx="3415650" cy="2453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0604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四、支架类零件的材料和技术要求</a:t>
            </a:r>
          </a:p>
        </p:txBody>
      </p:sp>
      <p:sp>
        <p:nvSpPr>
          <p:cNvPr id="3" name="内容占位符 2"/>
          <p:cNvSpPr>
            <a:spLocks noGrp="1"/>
          </p:cNvSpPr>
          <p:nvPr>
            <p:ph idx="1"/>
          </p:nvPr>
        </p:nvSpPr>
        <p:spPr>
          <a:xfrm>
            <a:off x="645468" y="1363485"/>
            <a:ext cx="3926532" cy="4813478"/>
          </a:xfrm>
        </p:spPr>
        <p:txBody>
          <a:bodyPr/>
          <a:lstStyle/>
          <a:p>
            <a:r>
              <a:rPr lang="zh-CN" altLang="en-US" dirty="0"/>
              <a:t>平面度误差的测量方法如下</a:t>
            </a:r>
            <a:r>
              <a:rPr lang="zh-CN" altLang="en-US" dirty="0" smtClean="0"/>
              <a:t>。</a:t>
            </a:r>
            <a:endParaRPr lang="en-US" altLang="zh-CN" dirty="0" smtClean="0"/>
          </a:p>
          <a:p>
            <a:r>
              <a:rPr lang="zh-CN" altLang="zh-CN" dirty="0"/>
              <a:t>①用直尺测定平面</a:t>
            </a:r>
            <a:r>
              <a:rPr lang="zh-CN" altLang="zh-CN" dirty="0" smtClean="0"/>
              <a:t>度</a:t>
            </a:r>
            <a:r>
              <a:rPr lang="zh-CN" altLang="en-US" dirty="0" smtClean="0"/>
              <a:t>。</a:t>
            </a:r>
            <a:endParaRPr lang="en-US" altLang="zh-CN" dirty="0" smtClean="0"/>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75" y="2420848"/>
            <a:ext cx="4567004" cy="365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953288" y="1748909"/>
            <a:ext cx="3005951" cy="400110"/>
          </a:xfrm>
          <a:prstGeom prst="rect">
            <a:avLst/>
          </a:prstGeom>
        </p:spPr>
        <p:txBody>
          <a:bodyPr wrap="none">
            <a:spAutoFit/>
          </a:bodyPr>
          <a:lstStyle/>
          <a:p>
            <a:r>
              <a:rPr lang="zh-CN" altLang="zh-CN" sz="2000" dirty="0"/>
              <a:t>②用百分表测定平面度</a:t>
            </a:r>
            <a:r>
              <a:rPr lang="zh-CN" altLang="en-US" sz="2000" dirty="0"/>
              <a:t>。</a:t>
            </a:r>
          </a:p>
        </p:txBody>
      </p:sp>
      <p:pic>
        <p:nvPicPr>
          <p:cNvPr id="409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546" y="3404188"/>
            <a:ext cx="6319220" cy="157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340986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1794</Words>
  <Application>Microsoft Office PowerPoint</Application>
  <PresentationFormat>宽屏</PresentationFormat>
  <Paragraphs>67</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华文新魏</vt:lpstr>
      <vt:lpstr>经典特宋简</vt:lpstr>
      <vt:lpstr>宋体</vt:lpstr>
      <vt:lpstr>微软雅黑</vt:lpstr>
      <vt:lpstr>Arial</vt:lpstr>
      <vt:lpstr>Calibri</vt:lpstr>
      <vt:lpstr>Consolas</vt:lpstr>
      <vt:lpstr>Times New Roman</vt:lpstr>
      <vt:lpstr>Verdana</vt:lpstr>
      <vt:lpstr>Office 主题​​</vt:lpstr>
      <vt:lpstr>PowerPoint 演示文稿</vt:lpstr>
      <vt:lpstr>任务一：支架零件的测量与草绘</vt:lpstr>
      <vt:lpstr>一、支架类零件的功能和结构特点</vt:lpstr>
      <vt:lpstr>二、支架类零件的视图选择</vt:lpstr>
      <vt:lpstr>三、支架类零件的尺寸标注</vt:lpstr>
      <vt:lpstr>四、支架类零件的材料和技术要求</vt:lpstr>
      <vt:lpstr>四、支架类零件的材料和技术要求</vt:lpstr>
      <vt:lpstr>四、支架类零件的材料和技术要求</vt:lpstr>
      <vt:lpstr>四、支架类零件的材料和技术要求</vt:lpstr>
      <vt:lpstr>四、支架类零件的材料和技术要求</vt:lpstr>
      <vt:lpstr>五、支架类零件的测绘要点</vt:lpstr>
      <vt:lpstr>任务实施</vt:lpstr>
      <vt:lpstr>任务实施</vt:lpstr>
      <vt:lpstr>任务实施</vt:lpstr>
      <vt:lpstr>任务实施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lsc</cp:lastModifiedBy>
  <cp:revision>18</cp:revision>
  <dcterms:created xsi:type="dcterms:W3CDTF">2022-09-09T23:31:43Z</dcterms:created>
  <dcterms:modified xsi:type="dcterms:W3CDTF">2022-09-11T14:25:40Z</dcterms:modified>
</cp:coreProperties>
</file>